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0" r:id="rId2"/>
    <p:sldId id="305" r:id="rId3"/>
    <p:sldId id="330" r:id="rId4"/>
    <p:sldId id="324" r:id="rId5"/>
    <p:sldId id="322" r:id="rId6"/>
    <p:sldId id="328" r:id="rId7"/>
    <p:sldId id="327" r:id="rId8"/>
    <p:sldId id="329" r:id="rId9"/>
    <p:sldId id="298" r:id="rId10"/>
    <p:sldId id="299" r:id="rId11"/>
    <p:sldId id="289" r:id="rId12"/>
    <p:sldId id="294" r:id="rId13"/>
    <p:sldId id="321" r:id="rId14"/>
  </p:sldIdLst>
  <p:sldSz cx="9144000" cy="5143500" type="screen16x9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BD4F2D-E83A-4682-9F44-231525EEE0A1}">
          <p14:sldIdLst>
            <p14:sldId id="280"/>
            <p14:sldId id="305"/>
            <p14:sldId id="330"/>
            <p14:sldId id="324"/>
            <p14:sldId id="322"/>
            <p14:sldId id="328"/>
            <p14:sldId id="327"/>
            <p14:sldId id="329"/>
            <p14:sldId id="298"/>
            <p14:sldId id="299"/>
            <p14:sldId id="289"/>
            <p14:sldId id="294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E1"/>
    <a:srgbClr val="002868"/>
    <a:srgbClr val="4B4B4B"/>
    <a:srgbClr val="005A82"/>
    <a:srgbClr val="003D58"/>
    <a:srgbClr val="43C5FF"/>
    <a:srgbClr val="79D6FF"/>
    <a:srgbClr val="71D3FF"/>
    <a:srgbClr val="B3E7FF"/>
    <a:srgbClr val="004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74070" autoAdjust="0"/>
  </p:normalViewPr>
  <p:slideViewPr>
    <p:cSldViewPr>
      <p:cViewPr>
        <p:scale>
          <a:sx n="104" d="100"/>
          <a:sy n="104" d="100"/>
        </p:scale>
        <p:origin x="1296" y="112"/>
      </p:cViewPr>
      <p:guideLst>
        <p:guide orient="horz" pos="1620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2580" y="-72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A69C19C-6444-4EE1-A62E-426E69612D1A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25FB831-4B40-4A5B-B5B2-4052B5027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06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3ABB7C6-C39E-4546-A5DE-B893D62E365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F23816A-A41B-44AA-9E02-C7D03FF55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59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4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08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31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085850"/>
            <a:ext cx="5380038" cy="3025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085850"/>
            <a:ext cx="5380038" cy="3025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20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40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endParaRPr lang="en-US" dirty="0"/>
          </a:p>
          <a:p>
            <a:pPr defTabSz="933237">
              <a:defRPr/>
            </a:pPr>
            <a:r>
              <a:rPr lang="en-US" dirty="0"/>
              <a:t>Thank you.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10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3816A-A41B-44AA-9E02-C7D03FF559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56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79750"/>
            <a:ext cx="7772400" cy="1785104"/>
          </a:xfrm>
        </p:spPr>
        <p:txBody>
          <a:bodyPr>
            <a:spAutoFit/>
          </a:bodyPr>
          <a:lstStyle>
            <a:lvl1pPr algn="ctr">
              <a:lnSpc>
                <a:spcPts val="4400"/>
              </a:lnSpc>
              <a:defRPr sz="5000" spc="-150"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Your title goes here; no more than three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105150"/>
            <a:ext cx="6400800" cy="502702"/>
          </a:xfrm>
        </p:spPr>
        <p:txBody>
          <a:bodyPr>
            <a:spAutoFit/>
          </a:bodyPr>
          <a:lstStyle>
            <a:lvl1pPr marL="0" indent="0" algn="ctr">
              <a:lnSpc>
                <a:spcPts val="1600"/>
              </a:lnSpc>
              <a:buNone/>
              <a:defRPr sz="1400" b="0" spc="-20" baseline="0">
                <a:solidFill>
                  <a:srgbClr val="4B4B4B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date of presentation</a:t>
            </a:r>
          </a:p>
          <a:p>
            <a:r>
              <a:rPr lang="en-US" dirty="0"/>
              <a:t>Meeting/audience/etc.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799867" y="895350"/>
            <a:ext cx="5544269" cy="289182"/>
          </a:xfrm>
        </p:spPr>
        <p:txBody>
          <a:bodyPr>
            <a:spAutoFit/>
          </a:bodyPr>
          <a:lstStyle>
            <a:lvl1pPr algn="ctr">
              <a:lnSpc>
                <a:spcPts val="1500"/>
              </a:lnSpc>
              <a:defRPr sz="1800" b="0" spc="-50" baseline="0">
                <a:latin typeface="Arial" pitchFamily="34" charset="0"/>
              </a:defRPr>
            </a:lvl1pPr>
          </a:lstStyle>
          <a:p>
            <a:pPr lvl="0"/>
            <a:r>
              <a:rPr lang="en-US" dirty="0"/>
              <a:t>Optional title lead-in</a:t>
            </a:r>
          </a:p>
        </p:txBody>
      </p:sp>
      <p:pic>
        <p:nvPicPr>
          <p:cNvPr id="4" name="Picture 3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714750"/>
            <a:ext cx="1371600" cy="84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0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7920000" cy="1220847"/>
          </a:xfrm>
        </p:spPr>
        <p:txBody>
          <a:bodyPr>
            <a:spAutoFit/>
          </a:bodyPr>
          <a:lstStyle>
            <a:lvl1pPr>
              <a:lnSpc>
                <a:spcPts val="4400"/>
              </a:lnSpc>
              <a:defRPr sz="5000" spc="-150"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Title for text slide</a:t>
            </a:r>
            <a:br>
              <a:rPr lang="en-US" dirty="0"/>
            </a:br>
            <a:r>
              <a:rPr lang="en-US" dirty="0"/>
              <a:t>w/ photo; 2 lines max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1872000"/>
            <a:ext cx="7885964" cy="233397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800" b="1" spc="-10" baseline="0"/>
            </a:lvl1pPr>
          </a:lstStyle>
          <a:p>
            <a:pPr lvl="0"/>
            <a:r>
              <a:rPr lang="en-US" dirty="0"/>
              <a:t>Optional subhead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651600" y="2160000"/>
            <a:ext cx="3888000" cy="502702"/>
          </a:xfrm>
        </p:spPr>
        <p:txBody>
          <a:bodyPr>
            <a:spAutoFit/>
          </a:bodyPr>
          <a:lstStyle>
            <a:lvl1pPr algn="l">
              <a:lnSpc>
                <a:spcPts val="1600"/>
              </a:lnSpc>
              <a:spcBef>
                <a:spcPts val="0"/>
              </a:spcBef>
              <a:defRPr sz="1400" cap="none" spc="-3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Your text goes here. Do not make this font smaller than 14.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t>‹#›</a:t>
            </a:fld>
            <a:endParaRPr lang="en-US" dirty="0"/>
          </a:p>
        </p:txBody>
      </p:sp>
      <p:sp>
        <p:nvSpPr>
          <p:cNvPr id="41" name="Text Placeholder 13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755600" y="3672000"/>
            <a:ext cx="3675632" cy="246221"/>
          </a:xfrm>
        </p:spPr>
        <p:txBody>
          <a:bodyPr wrap="square">
            <a:spAutoFit/>
          </a:bodyPr>
          <a:lstStyle>
            <a:lvl1pPr>
              <a:lnSpc>
                <a:spcPts val="1200"/>
              </a:lnSpc>
              <a:defRPr sz="1400" b="1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Descriptive text</a:t>
            </a:r>
          </a:p>
        </p:txBody>
      </p:sp>
      <p:sp>
        <p:nvSpPr>
          <p:cNvPr id="42" name="Text Placeholder 9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4752000" y="3922529"/>
            <a:ext cx="3675600" cy="233397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800" spc="-10" baseline="0">
                <a:solidFill>
                  <a:srgbClr val="002868"/>
                </a:solidFill>
              </a:defRPr>
            </a:lvl1pPr>
          </a:lstStyle>
          <a:p>
            <a:pPr lvl="0"/>
            <a:r>
              <a:rPr lang="en-US" dirty="0"/>
              <a:t>Optional text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35" hasCustomPrompt="1"/>
          </p:nvPr>
        </p:nvSpPr>
        <p:spPr>
          <a:xfrm>
            <a:off x="4860000" y="2235600"/>
            <a:ext cx="3567600" cy="1440000"/>
          </a:xfrm>
          <a:solidFill>
            <a:srgbClr val="333333"/>
          </a:solidFill>
        </p:spPr>
        <p:txBody>
          <a:bodyPr anchor="ctr"/>
          <a:lstStyle>
            <a:lvl1pPr algn="ctr"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 dirty="0" err="1"/>
              <a:t>image</a:t>
            </a:r>
            <a:endParaRPr lang="en-US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pic>
        <p:nvPicPr>
          <p:cNvPr id="17" name="Picture 16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4" name="Picture 3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7920000" cy="661463"/>
          </a:xfrm>
        </p:spPr>
        <p:txBody>
          <a:bodyPr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1-line Title for items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09200" y="3209665"/>
            <a:ext cx="2412000" cy="207008"/>
          </a:xfrm>
          <a:solidFill>
            <a:srgbClr val="002868"/>
          </a:solidFill>
        </p:spPr>
        <p:txBody>
          <a:bodyPr wrap="square" lIns="43200" tIns="36000" rIns="43200" bIns="0" anchor="ctr">
            <a:no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4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3367800" y="3209665"/>
            <a:ext cx="2412000" cy="207008"/>
          </a:xfrm>
          <a:solidFill>
            <a:srgbClr val="002868"/>
          </a:solidFill>
        </p:spPr>
        <p:txBody>
          <a:bodyPr wrap="square" lIns="43200" tIns="36000" rIns="43200" bIns="0" anchor="ctr">
            <a:no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5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26400" y="3209665"/>
            <a:ext cx="2412000" cy="207008"/>
          </a:xfrm>
          <a:solidFill>
            <a:srgbClr val="002868"/>
          </a:solidFill>
        </p:spPr>
        <p:txBody>
          <a:bodyPr wrap="square" lIns="43200" tIns="36000" rIns="43200" bIns="0" anchor="ctr">
            <a:no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6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09200" y="1769505"/>
            <a:ext cx="2412000" cy="207008"/>
          </a:xfrm>
          <a:solidFill>
            <a:srgbClr val="002868"/>
          </a:solidFill>
        </p:spPr>
        <p:txBody>
          <a:bodyPr wrap="square" lIns="43200" tIns="36000" rIns="43200" bIns="0" anchor="ctr">
            <a:no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1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3369600" y="1769505"/>
            <a:ext cx="2412000" cy="207008"/>
          </a:xfrm>
          <a:solidFill>
            <a:srgbClr val="002868"/>
          </a:solidFill>
        </p:spPr>
        <p:txBody>
          <a:bodyPr wrap="square" lIns="43200" tIns="36000" rIns="43200" bIns="0" anchor="ctr">
            <a:no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2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026400" y="1769505"/>
            <a:ext cx="2412000" cy="207008"/>
          </a:xfrm>
          <a:solidFill>
            <a:srgbClr val="002868"/>
          </a:solidFill>
        </p:spPr>
        <p:txBody>
          <a:bodyPr wrap="square" lIns="43200" tIns="36000" rIns="43200" bIns="0" anchor="ctr">
            <a:no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3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611560" y="3418473"/>
            <a:ext cx="2592000" cy="502702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Your text goes here. Do not make this font smaller than 14.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3268800" y="3418473"/>
            <a:ext cx="2592000" cy="502702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Your text goes here. Do not make this font smaller than 14.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9" hasCustomPrompt="1"/>
          </p:nvPr>
        </p:nvSpPr>
        <p:spPr>
          <a:xfrm>
            <a:off x="5929200" y="3418473"/>
            <a:ext cx="2592000" cy="502702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Your text goes here. Do not make this font smaller than 14.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20" hasCustomPrompt="1"/>
          </p:nvPr>
        </p:nvSpPr>
        <p:spPr>
          <a:xfrm>
            <a:off x="611560" y="1981913"/>
            <a:ext cx="2592000" cy="502702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Your text goes here. Do not make this font smaller than 14.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1" hasCustomPrompt="1"/>
          </p:nvPr>
        </p:nvSpPr>
        <p:spPr>
          <a:xfrm>
            <a:off x="3268800" y="1981913"/>
            <a:ext cx="2592000" cy="502702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Your text goes here. Do not make this font smaller than 14.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2" hasCustomPrompt="1"/>
          </p:nvPr>
        </p:nvSpPr>
        <p:spPr>
          <a:xfrm>
            <a:off x="5929200" y="1981913"/>
            <a:ext cx="2592000" cy="502702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Your text goes here. Do not make this font smaller than 14.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27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pic>
        <p:nvPicPr>
          <p:cNvPr id="21" name="Picture 20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22" name="Picture 21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  <p:sp>
        <p:nvSpPr>
          <p:cNvPr id="2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1047600"/>
            <a:ext cx="7884440" cy="233397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/>
            </a:lvl1pPr>
          </a:lstStyle>
          <a:p>
            <a:pPr lvl="0"/>
            <a:r>
              <a:rPr lang="en-US" dirty="0"/>
              <a:t>1-line subhead for items</a:t>
            </a:r>
          </a:p>
        </p:txBody>
      </p:sp>
    </p:spTree>
    <p:extLst>
      <p:ext uri="{BB962C8B-B14F-4D97-AF65-F5344CB8AC3E}">
        <p14:creationId xmlns:p14="http://schemas.microsoft.com/office/powerpoint/2010/main" val="261147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12000" y="540000"/>
            <a:ext cx="8074800" cy="656590"/>
          </a:xfrm>
        </p:spPr>
        <p:txBody>
          <a:bodyPr wrap="square"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1-line title for photos</a:t>
            </a:r>
          </a:p>
        </p:txBody>
      </p:sp>
      <p:sp>
        <p:nvSpPr>
          <p:cNvPr id="21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47" hasCustomPrompt="1"/>
          </p:nvPr>
        </p:nvSpPr>
        <p:spPr>
          <a:xfrm>
            <a:off x="3492000" y="1776358"/>
            <a:ext cx="2156400" cy="1324800"/>
          </a:xfrm>
          <a:solidFill>
            <a:srgbClr val="333333"/>
          </a:solidFill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 dirty="0" err="1"/>
              <a:t>image</a:t>
            </a:r>
            <a:endParaRPr lang="en-US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48" hasCustomPrompt="1"/>
          </p:nvPr>
        </p:nvSpPr>
        <p:spPr>
          <a:xfrm>
            <a:off x="5666400" y="1776358"/>
            <a:ext cx="2156400" cy="1324800"/>
          </a:xfrm>
          <a:solidFill>
            <a:srgbClr val="333333"/>
          </a:solidFill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image</a:t>
            </a:r>
            <a:endParaRPr lang="en-US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49" hasCustomPrompt="1"/>
          </p:nvPr>
        </p:nvSpPr>
        <p:spPr>
          <a:xfrm>
            <a:off x="3492000" y="3119158"/>
            <a:ext cx="2156400" cy="1324800"/>
          </a:xfrm>
          <a:solidFill>
            <a:srgbClr val="333333"/>
          </a:solidFill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image</a:t>
            </a:r>
            <a:endParaRPr lang="en-US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50" hasCustomPrompt="1"/>
          </p:nvPr>
        </p:nvSpPr>
        <p:spPr>
          <a:xfrm>
            <a:off x="5666400" y="3119158"/>
            <a:ext cx="2156400" cy="1324800"/>
          </a:xfrm>
          <a:solidFill>
            <a:srgbClr val="333333"/>
          </a:solidFill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image</a:t>
            </a:r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51" hasCustomPrompt="1"/>
          </p:nvPr>
        </p:nvSpPr>
        <p:spPr>
          <a:xfrm>
            <a:off x="1317600" y="3119158"/>
            <a:ext cx="2156400" cy="1324800"/>
          </a:xfrm>
          <a:solidFill>
            <a:srgbClr val="333333"/>
          </a:solidFill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image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52" hasCustomPrompt="1"/>
          </p:nvPr>
        </p:nvSpPr>
        <p:spPr>
          <a:xfrm>
            <a:off x="1317600" y="1776358"/>
            <a:ext cx="2156400" cy="1324800"/>
          </a:xfrm>
          <a:solidFill>
            <a:srgbClr val="002868"/>
          </a:solidFill>
        </p:spPr>
        <p:txBody>
          <a:bodyPr lIns="216000" tIns="162000" rIns="216000" bIns="162000">
            <a:noAutofit/>
          </a:bodyPr>
          <a:lstStyle>
            <a:lvl1pPr algn="l">
              <a:lnSpc>
                <a:spcPts val="1600"/>
              </a:lnSpc>
              <a:spcBef>
                <a:spcPts val="600"/>
              </a:spcBef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Minimal text goes here. Do not make this font smaller than 14.</a:t>
            </a:r>
          </a:p>
        </p:txBody>
      </p:sp>
      <p:pic>
        <p:nvPicPr>
          <p:cNvPr id="16" name="Picture 15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17" name="Picture 16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  <p:sp>
        <p:nvSpPr>
          <p:cNvPr id="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1047600"/>
            <a:ext cx="7884440" cy="259045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/>
            </a:lvl1pPr>
          </a:lstStyle>
          <a:p>
            <a:pPr lvl="0"/>
            <a:r>
              <a:rPr lang="en-US" dirty="0"/>
              <a:t>1-line subhead for photos</a:t>
            </a:r>
          </a:p>
        </p:txBody>
      </p:sp>
    </p:spTree>
    <p:extLst>
      <p:ext uri="{BB962C8B-B14F-4D97-AF65-F5344CB8AC3E}">
        <p14:creationId xmlns:p14="http://schemas.microsoft.com/office/powerpoint/2010/main" val="2293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6" grpId="0" animBg="1"/>
      <p:bldP spid="27" grpId="0" animBg="1"/>
      <p:bldP spid="3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7920000" cy="656590"/>
          </a:xfrm>
        </p:spPr>
        <p:txBody>
          <a:bodyPr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1-line title for video</a:t>
            </a:r>
          </a:p>
        </p:txBody>
      </p:sp>
      <p:sp>
        <p:nvSpPr>
          <p:cNvPr id="16" name="Media Placeholder 3"/>
          <p:cNvSpPr>
            <a:spLocks noGrp="1"/>
          </p:cNvSpPr>
          <p:nvPr>
            <p:ph type="media" sz="quarter" idx="42" hasCustomPrompt="1"/>
          </p:nvPr>
        </p:nvSpPr>
        <p:spPr>
          <a:xfrm>
            <a:off x="5591144" y="1581150"/>
            <a:ext cx="2077200" cy="2750400"/>
          </a:xfrm>
          <a:custGeom>
            <a:avLst/>
            <a:gdLst>
              <a:gd name="connsiteX0" fmla="*/ 0 w 5166000"/>
              <a:gd name="connsiteY0" fmla="*/ 0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3070800 h 3070800"/>
              <a:gd name="connsiteX4" fmla="*/ 0 w 5166000"/>
              <a:gd name="connsiteY4" fmla="*/ 0 h 3070800"/>
              <a:gd name="connsiteX0" fmla="*/ 0 w 5166000"/>
              <a:gd name="connsiteY0" fmla="*/ 62216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3070800 h 3070800"/>
              <a:gd name="connsiteX4" fmla="*/ 0 w 5166000"/>
              <a:gd name="connsiteY4" fmla="*/ 622169 h 3070800"/>
              <a:gd name="connsiteX0" fmla="*/ 0 w 5166000"/>
              <a:gd name="connsiteY0" fmla="*/ 40063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3070800 h 3070800"/>
              <a:gd name="connsiteX4" fmla="*/ 0 w 5166000"/>
              <a:gd name="connsiteY4" fmla="*/ 400639 h 3070800"/>
              <a:gd name="connsiteX0" fmla="*/ 0 w 5166000"/>
              <a:gd name="connsiteY0" fmla="*/ 40063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740861 h 3070800"/>
              <a:gd name="connsiteX4" fmla="*/ 0 w 5166000"/>
              <a:gd name="connsiteY4" fmla="*/ 400639 h 3070800"/>
              <a:gd name="connsiteX0" fmla="*/ 0 w 5166000"/>
              <a:gd name="connsiteY0" fmla="*/ 40063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665447 h 3070800"/>
              <a:gd name="connsiteX4" fmla="*/ 0 w 5166000"/>
              <a:gd name="connsiteY4" fmla="*/ 400639 h 3070800"/>
              <a:gd name="connsiteX0" fmla="*/ 0 w 5166000"/>
              <a:gd name="connsiteY0" fmla="*/ 21394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665447 h 3070800"/>
              <a:gd name="connsiteX4" fmla="*/ 0 w 5166000"/>
              <a:gd name="connsiteY4" fmla="*/ 213949 h 3070800"/>
              <a:gd name="connsiteX0" fmla="*/ 0 w 5166000"/>
              <a:gd name="connsiteY0" fmla="*/ 21394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867377 h 3070800"/>
              <a:gd name="connsiteX4" fmla="*/ 0 w 5166000"/>
              <a:gd name="connsiteY4" fmla="*/ 213949 h 307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6000" h="3070800">
                <a:moveTo>
                  <a:pt x="0" y="213949"/>
                </a:moveTo>
                <a:lnTo>
                  <a:pt x="5166000" y="0"/>
                </a:lnTo>
                <a:lnTo>
                  <a:pt x="5166000" y="3070800"/>
                </a:lnTo>
                <a:lnTo>
                  <a:pt x="0" y="2867377"/>
                </a:lnTo>
                <a:lnTo>
                  <a:pt x="0" y="213949"/>
                </a:lnTo>
                <a:close/>
              </a:path>
            </a:pathLst>
          </a:custGeom>
          <a:solidFill>
            <a:srgbClr val="333333"/>
          </a:solidFill>
          <a:effectLst/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video</a:t>
            </a:r>
            <a:endParaRPr lang="en-US"/>
          </a:p>
        </p:txBody>
      </p:sp>
      <p:sp>
        <p:nvSpPr>
          <p:cNvPr id="17" name="Media Placeholder 3"/>
          <p:cNvSpPr>
            <a:spLocks noGrp="1"/>
          </p:cNvSpPr>
          <p:nvPr>
            <p:ph type="media" sz="quarter" idx="43" hasCustomPrompt="1"/>
          </p:nvPr>
        </p:nvSpPr>
        <p:spPr>
          <a:xfrm flipH="1">
            <a:off x="1475656" y="1581150"/>
            <a:ext cx="2077200" cy="2750400"/>
          </a:xfrm>
          <a:custGeom>
            <a:avLst/>
            <a:gdLst>
              <a:gd name="connsiteX0" fmla="*/ 0 w 5166000"/>
              <a:gd name="connsiteY0" fmla="*/ 0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3070800 h 3070800"/>
              <a:gd name="connsiteX4" fmla="*/ 0 w 5166000"/>
              <a:gd name="connsiteY4" fmla="*/ 0 h 3070800"/>
              <a:gd name="connsiteX0" fmla="*/ 0 w 5166000"/>
              <a:gd name="connsiteY0" fmla="*/ 62216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3070800 h 3070800"/>
              <a:gd name="connsiteX4" fmla="*/ 0 w 5166000"/>
              <a:gd name="connsiteY4" fmla="*/ 622169 h 3070800"/>
              <a:gd name="connsiteX0" fmla="*/ 0 w 5166000"/>
              <a:gd name="connsiteY0" fmla="*/ 40063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3070800 h 3070800"/>
              <a:gd name="connsiteX4" fmla="*/ 0 w 5166000"/>
              <a:gd name="connsiteY4" fmla="*/ 400639 h 3070800"/>
              <a:gd name="connsiteX0" fmla="*/ 0 w 5166000"/>
              <a:gd name="connsiteY0" fmla="*/ 40063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740861 h 3070800"/>
              <a:gd name="connsiteX4" fmla="*/ 0 w 5166000"/>
              <a:gd name="connsiteY4" fmla="*/ 400639 h 3070800"/>
              <a:gd name="connsiteX0" fmla="*/ 0 w 5166000"/>
              <a:gd name="connsiteY0" fmla="*/ 40063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665447 h 3070800"/>
              <a:gd name="connsiteX4" fmla="*/ 0 w 5166000"/>
              <a:gd name="connsiteY4" fmla="*/ 400639 h 3070800"/>
              <a:gd name="connsiteX0" fmla="*/ 0 w 5166000"/>
              <a:gd name="connsiteY0" fmla="*/ 21394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665447 h 3070800"/>
              <a:gd name="connsiteX4" fmla="*/ 0 w 5166000"/>
              <a:gd name="connsiteY4" fmla="*/ 213949 h 3070800"/>
              <a:gd name="connsiteX0" fmla="*/ 0 w 5166000"/>
              <a:gd name="connsiteY0" fmla="*/ 213949 h 3070800"/>
              <a:gd name="connsiteX1" fmla="*/ 5166000 w 5166000"/>
              <a:gd name="connsiteY1" fmla="*/ 0 h 3070800"/>
              <a:gd name="connsiteX2" fmla="*/ 5166000 w 5166000"/>
              <a:gd name="connsiteY2" fmla="*/ 3070800 h 3070800"/>
              <a:gd name="connsiteX3" fmla="*/ 0 w 5166000"/>
              <a:gd name="connsiteY3" fmla="*/ 2867377 h 3070800"/>
              <a:gd name="connsiteX4" fmla="*/ 0 w 5166000"/>
              <a:gd name="connsiteY4" fmla="*/ 213949 h 307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6000" h="3070800">
                <a:moveTo>
                  <a:pt x="0" y="213949"/>
                </a:moveTo>
                <a:lnTo>
                  <a:pt x="5166000" y="0"/>
                </a:lnTo>
                <a:lnTo>
                  <a:pt x="5166000" y="3070800"/>
                </a:lnTo>
                <a:lnTo>
                  <a:pt x="0" y="2867377"/>
                </a:lnTo>
                <a:lnTo>
                  <a:pt x="0" y="213949"/>
                </a:lnTo>
                <a:close/>
              </a:path>
            </a:pathLst>
          </a:custGeom>
          <a:solidFill>
            <a:srgbClr val="333333"/>
          </a:solidFill>
          <a:effectLst/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video</a:t>
            </a:r>
            <a:endParaRPr lang="en-US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44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sp>
        <p:nvSpPr>
          <p:cNvPr id="4" name="Media Placeholder 3"/>
          <p:cNvSpPr>
            <a:spLocks noGrp="1"/>
          </p:cNvSpPr>
          <p:nvPr userDrawn="1">
            <p:ph type="media" sz="quarter" idx="39" hasCustomPrompt="1"/>
          </p:nvPr>
        </p:nvSpPr>
        <p:spPr>
          <a:xfrm>
            <a:off x="2273344" y="1606350"/>
            <a:ext cx="4597200" cy="2584800"/>
          </a:xfrm>
          <a:solidFill>
            <a:srgbClr val="333333"/>
          </a:solidFill>
          <a:effectLst>
            <a:outerShdw blurRad="292100" dist="25400" dir="5400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video</a:t>
            </a:r>
            <a:endParaRPr lang="en-US"/>
          </a:p>
        </p:txBody>
      </p:sp>
      <p:sp>
        <p:nvSpPr>
          <p:cNvPr id="13" name="Text Placeholder 9"/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275200" y="4187534"/>
            <a:ext cx="4597200" cy="199824"/>
          </a:xfrm>
          <a:solidFill>
            <a:srgbClr val="002868"/>
          </a:solidFill>
          <a:effectLst>
            <a:reflection blurRad="12700" stA="25000" endPos="75000" dir="5400000" sy="-100000" algn="bl" rotWithShape="0"/>
          </a:effectLst>
        </p:spPr>
        <p:txBody>
          <a:bodyPr wrap="square" lIns="43200" tIns="0" rIns="43200" bIns="0" anchor="ctr">
            <a:noAutofit/>
          </a:bodyPr>
          <a:lstStyle>
            <a:lvl1pPr>
              <a:lnSpc>
                <a:spcPts val="1000"/>
              </a:lnSpc>
              <a:defRPr sz="1400" b="1" cap="none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OPTIONAL CAPTION – NO SMALLER THAN 14 FONT</a:t>
            </a:r>
          </a:p>
        </p:txBody>
      </p:sp>
      <p:pic>
        <p:nvPicPr>
          <p:cNvPr id="21" name="Picture 20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22" name="Picture 21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  <p:sp>
        <p:nvSpPr>
          <p:cNvPr id="1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1047600"/>
            <a:ext cx="7884440" cy="233397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/>
            </a:lvl1pPr>
          </a:lstStyle>
          <a:p>
            <a:pPr lvl="0"/>
            <a:r>
              <a:rPr lang="en-US" dirty="0"/>
              <a:t>1-line subhead for video</a:t>
            </a:r>
          </a:p>
        </p:txBody>
      </p:sp>
    </p:spTree>
    <p:extLst>
      <p:ext uri="{BB962C8B-B14F-4D97-AF65-F5344CB8AC3E}">
        <p14:creationId xmlns:p14="http://schemas.microsoft.com/office/powerpoint/2010/main" val="162617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4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7920000" cy="656590"/>
          </a:xfrm>
        </p:spPr>
        <p:txBody>
          <a:bodyPr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1-line title for </a:t>
            </a:r>
            <a:r>
              <a:rPr lang="en-US" dirty="0" err="1"/>
              <a:t>pano</a:t>
            </a:r>
            <a:endParaRPr lang="en-US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90800" y="3812550"/>
            <a:ext cx="6962400" cy="655200"/>
          </a:xfrm>
        </p:spPr>
        <p:txBody>
          <a:bodyPr wrap="square" numCol="1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Your text goes here. Do not make this font smaller than 14.</a:t>
            </a:r>
          </a:p>
        </p:txBody>
      </p:sp>
      <p:sp>
        <p:nvSpPr>
          <p:cNvPr id="17" name="Picture Placeholder 6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1188000" y="1504950"/>
            <a:ext cx="6768000" cy="2160000"/>
          </a:xfrm>
          <a:solidFill>
            <a:srgbClr val="333333"/>
          </a:solidFill>
        </p:spPr>
        <p:txBody>
          <a:bodyPr anchor="ctr"/>
          <a:lstStyle>
            <a:lvl1pPr algn="ctr"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 dirty="0" err="1"/>
              <a:t>image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188000" y="3593182"/>
            <a:ext cx="6768000" cy="208568"/>
          </a:xfrm>
          <a:solidFill>
            <a:srgbClr val="002868"/>
          </a:solidFill>
        </p:spPr>
        <p:txBody>
          <a:bodyPr wrap="square" lIns="43200" tIns="36000" rIns="43200" bIns="0" anchor="ctr">
            <a:no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 or similar here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pic>
        <p:nvPicPr>
          <p:cNvPr id="20" name="Picture 19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21" name="Picture 20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  <p:sp>
        <p:nvSpPr>
          <p:cNvPr id="1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1047600"/>
            <a:ext cx="7884440" cy="233397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/>
            </a:lvl1pPr>
          </a:lstStyle>
          <a:p>
            <a:pPr lvl="0"/>
            <a:r>
              <a:rPr lang="en-US" dirty="0"/>
              <a:t>1-line subhead for </a:t>
            </a:r>
            <a:r>
              <a:rPr lang="en-US" dirty="0" err="1"/>
              <a:t>pano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1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7920000" cy="656590"/>
          </a:xfrm>
        </p:spPr>
        <p:txBody>
          <a:bodyPr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Title 4 pie chart/1 line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32"/>
          </p:nvPr>
        </p:nvSpPr>
        <p:spPr>
          <a:xfrm>
            <a:off x="396000" y="1540800"/>
            <a:ext cx="4104000" cy="2631600"/>
          </a:xfrm>
        </p:spPr>
        <p:txBody>
          <a:bodyPr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27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932000" y="3409950"/>
            <a:ext cx="3553200" cy="197106"/>
          </a:xfrm>
          <a:noFill/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rgbClr val="002868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4943975" y="3593236"/>
            <a:ext cx="3553200" cy="297517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8"/>
          </p:nvPr>
        </p:nvSpPr>
        <p:spPr>
          <a:xfrm>
            <a:off x="4932000" y="2446264"/>
            <a:ext cx="3553200" cy="197106"/>
          </a:xfrm>
          <a:noFill/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rgbClr val="002868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29"/>
          </p:nvPr>
        </p:nvSpPr>
        <p:spPr>
          <a:xfrm>
            <a:off x="4932000" y="2655233"/>
            <a:ext cx="3553200" cy="297517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30"/>
          </p:nvPr>
        </p:nvSpPr>
        <p:spPr>
          <a:xfrm>
            <a:off x="4932000" y="1488771"/>
            <a:ext cx="3553200" cy="197106"/>
          </a:xfrm>
          <a:noFill/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rgbClr val="002868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31"/>
          </p:nvPr>
        </p:nvSpPr>
        <p:spPr>
          <a:xfrm>
            <a:off x="4932000" y="1664633"/>
            <a:ext cx="3553200" cy="297517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9" name="Picture 28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30" name="Picture 29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01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8151000" cy="656590"/>
          </a:xfrm>
        </p:spPr>
        <p:txBody>
          <a:bodyPr wrap="square"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Title 4 bar chart/1 line</a:t>
            </a:r>
          </a:p>
        </p:txBody>
      </p:sp>
      <p:sp>
        <p:nvSpPr>
          <p:cNvPr id="23" name="Chart Placeholder 9"/>
          <p:cNvSpPr>
            <a:spLocks noGrp="1"/>
          </p:cNvSpPr>
          <p:nvPr>
            <p:ph type="chart" sz="quarter" idx="32"/>
          </p:nvPr>
        </p:nvSpPr>
        <p:spPr>
          <a:xfrm>
            <a:off x="612000" y="1368000"/>
            <a:ext cx="3780000" cy="2988000"/>
          </a:xfrm>
        </p:spPr>
        <p:txBody>
          <a:bodyPr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27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932000" y="3518933"/>
            <a:ext cx="3553200" cy="197106"/>
          </a:xfrm>
          <a:noFill/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rgbClr val="002868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4932000" y="3645833"/>
            <a:ext cx="3553200" cy="297517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932000" y="2299733"/>
            <a:ext cx="3553200" cy="197106"/>
          </a:xfrm>
          <a:noFill/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rgbClr val="002868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7"/>
          </p:nvPr>
        </p:nvSpPr>
        <p:spPr>
          <a:xfrm>
            <a:off x="4932000" y="2426633"/>
            <a:ext cx="3553200" cy="297517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8"/>
          </p:nvPr>
        </p:nvSpPr>
        <p:spPr>
          <a:xfrm>
            <a:off x="4932000" y="1352550"/>
            <a:ext cx="3553200" cy="197106"/>
          </a:xfrm>
          <a:noFill/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ts val="800"/>
              </a:lnSpc>
              <a:defRPr sz="1400" b="1" spc="-10" baseline="0">
                <a:solidFill>
                  <a:srgbClr val="002868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29"/>
          </p:nvPr>
        </p:nvSpPr>
        <p:spPr>
          <a:xfrm>
            <a:off x="4932000" y="1479450"/>
            <a:ext cx="3553200" cy="297517"/>
          </a:xfrm>
        </p:spPr>
        <p:txBody>
          <a:bodyPr wrap="square">
            <a:spAutoFit/>
          </a:bodyPr>
          <a:lstStyle>
            <a:lvl1pPr algn="l">
              <a:lnSpc>
                <a:spcPts val="1600"/>
              </a:lnSpc>
              <a:defRPr sz="1400" cap="none" spc="-1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29" name="Picture 28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9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7920000" cy="1220847"/>
          </a:xfrm>
        </p:spPr>
        <p:txBody>
          <a:bodyPr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Title 4 main text slide; title is two lines max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1872000"/>
            <a:ext cx="7884440" cy="233397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b="1" baseline="0"/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651600" y="2160000"/>
            <a:ext cx="7833600" cy="2131848"/>
          </a:xfrm>
        </p:spPr>
        <p:txBody>
          <a:bodyPr wrap="square" numCol="2" spcCol="540000">
            <a:noAutofit/>
          </a:bodyPr>
          <a:lstStyle>
            <a:lvl1pPr algn="l">
              <a:lnSpc>
                <a:spcPts val="1600"/>
              </a:lnSpc>
              <a:spcBef>
                <a:spcPts val="0"/>
              </a:spcBef>
              <a:defRPr sz="1400" cap="none" spc="-3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7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2000" y="540000"/>
            <a:ext cx="7920000" cy="1220847"/>
          </a:xfrm>
        </p:spPr>
        <p:txBody>
          <a:bodyPr>
            <a:spAutoFit/>
          </a:bodyPr>
          <a:lstStyle>
            <a:lvl1pPr>
              <a:defRPr baseline="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Title 4 slide listing #s or bullets; 2-line max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1872000"/>
            <a:ext cx="7884440" cy="233397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b="1" baseline="0"/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651600" y="2160000"/>
            <a:ext cx="7833600" cy="2210400"/>
          </a:xfrm>
        </p:spPr>
        <p:txBody>
          <a:bodyPr wrap="square" numCol="2" spcCol="540000">
            <a:noAutofit/>
          </a:bodyPr>
          <a:lstStyle>
            <a:lvl1pPr marL="342900" indent="-342900" algn="l">
              <a:lnSpc>
                <a:spcPts val="1600"/>
              </a:lnSpc>
              <a:spcBef>
                <a:spcPts val="700"/>
              </a:spcBef>
              <a:buClr>
                <a:srgbClr val="002868"/>
              </a:buClr>
              <a:buFont typeface="+mj-lt"/>
              <a:buAutoNum type="arabicPeriod"/>
              <a:defRPr sz="1400" cap="none" spc="-3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77201" y="4692292"/>
            <a:ext cx="349640" cy="220060"/>
          </a:xfrm>
        </p:spPr>
        <p:txBody>
          <a:bodyPr wrap="square" anchor="ctr">
            <a:spAutoFit/>
          </a:bodyPr>
          <a:lstStyle>
            <a:lvl1pPr algn="ctr">
              <a:defRPr sz="750" b="0" spc="-10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fld id="{D590BA53-CEB3-4DDD-911D-4FEA4665B64A}" type="slidenum">
              <a:rPr lang="es-ES" smtClean="0"/>
              <a:pPr lvl="0"/>
              <a:t>‹#›</a:t>
            </a:fld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pic>
        <p:nvPicPr>
          <p:cNvPr id="16" name="Picture 15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200" y="4766400"/>
            <a:ext cx="79241" cy="85337"/>
          </a:xfrm>
          <a:prstGeom prst="rect">
            <a:avLst/>
          </a:prstGeom>
        </p:spPr>
      </p:pic>
      <p:pic>
        <p:nvPicPr>
          <p:cNvPr id="17" name="Picture 16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9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917000"/>
            <a:ext cx="7772400" cy="656590"/>
          </a:xfrm>
        </p:spPr>
        <p:txBody>
          <a:bodyPr>
            <a:spAutoFit/>
          </a:bodyPr>
          <a:lstStyle>
            <a:lvl1pPr algn="ctr">
              <a:defRPr sz="5400">
                <a:solidFill>
                  <a:srgbClr val="002868"/>
                </a:solidFill>
              </a:defRPr>
            </a:lvl1pPr>
          </a:lstStyle>
          <a:p>
            <a:r>
              <a:rPr lang="en-US" dirty="0"/>
              <a:t>Motion or question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2354400"/>
            <a:ext cx="7772400" cy="412934"/>
          </a:xfrm>
        </p:spPr>
        <p:txBody>
          <a:bodyPr wrap="square">
            <a:spAutoFit/>
          </a:bodyPr>
          <a:lstStyle>
            <a:lvl1pPr algn="ctr">
              <a:lnSpc>
                <a:spcPts val="2500"/>
              </a:lnSpc>
              <a:defRPr sz="2250" spc="-40" baseline="0">
                <a:latin typeface="Arial" pitchFamily="34" charset="0"/>
              </a:defRPr>
            </a:lvl1pPr>
          </a:lstStyle>
          <a:p>
            <a:pPr lvl="0"/>
            <a:r>
              <a:rPr lang="en-US" dirty="0"/>
              <a:t>Place any motion or question here</a:t>
            </a:r>
          </a:p>
        </p:txBody>
      </p: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00" y="4766399"/>
            <a:ext cx="79241" cy="85337"/>
          </a:xfrm>
          <a:prstGeom prst="rect">
            <a:avLst/>
          </a:prstGeom>
        </p:spPr>
      </p:pic>
      <p:pic>
        <p:nvPicPr>
          <p:cNvPr id="2" name="Picture 1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999" y="4766400"/>
            <a:ext cx="85337" cy="85337"/>
          </a:xfrm>
          <a:prstGeom prst="rect">
            <a:avLst/>
          </a:prstGeom>
        </p:spPr>
      </p:pic>
      <p:pic>
        <p:nvPicPr>
          <p:cNvPr id="5" name="Picture 4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560" y="4755600"/>
            <a:ext cx="109719" cy="1036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77728"/>
            <a:ext cx="1828800" cy="112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1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000" y="540000"/>
            <a:ext cx="7920000" cy="1220847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851670"/>
            <a:ext cx="7920000" cy="146450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63" y="4586400"/>
            <a:ext cx="8021673" cy="14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6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2" r:id="rId11"/>
  </p:sldLayoutIdLst>
  <p:hf sldNum="0" hdr="0" ftr="0" dt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5000" b="1" kern="1200" cap="all" spc="-150" baseline="0">
          <a:solidFill>
            <a:srgbClr val="333333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ts val="1100"/>
        </a:lnSpc>
        <a:spcBef>
          <a:spcPts val="0"/>
        </a:spcBef>
        <a:buFontTx/>
        <a:buNone/>
        <a:defRPr sz="1800" b="0" i="0" kern="1200" cap="all" spc="-10" baseline="0">
          <a:solidFill>
            <a:srgbClr val="4B4B4B"/>
          </a:solidFill>
          <a:latin typeface="Calibri" pitchFamily="34" charset="0"/>
          <a:ea typeface="+mn-ea"/>
          <a:cs typeface="Calibri" pitchFamily="34" charset="0"/>
        </a:defRPr>
      </a:lvl1pPr>
      <a:lvl2pPr marL="628650" indent="-17145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2pPr>
      <a:lvl3pPr marL="1085850" indent="-17145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3pPr>
      <a:lvl4pPr marL="1543050" indent="-17145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4pPr>
      <a:lvl5pPr marL="2000250" indent="-17145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90550"/>
            <a:ext cx="8915400" cy="1789977"/>
          </a:xfrm>
        </p:spPr>
        <p:txBody>
          <a:bodyPr/>
          <a:lstStyle/>
          <a:p>
            <a:r>
              <a:rPr lang="es-ES" dirty="0" err="1"/>
              <a:t>Variance</a:t>
            </a:r>
            <a:br>
              <a:rPr lang="es-ES" dirty="0"/>
            </a:br>
            <a:br>
              <a:rPr lang="es-ES" b="0" dirty="0"/>
            </a:br>
            <a:r>
              <a:rPr lang="es-ES" b="0" dirty="0"/>
              <a:t>3962 </a:t>
            </a:r>
            <a:r>
              <a:rPr lang="es-ES" b="0" dirty="0" err="1"/>
              <a:t>scarlet</a:t>
            </a:r>
            <a:r>
              <a:rPr lang="es-ES" b="0" dirty="0"/>
              <a:t> </a:t>
            </a:r>
            <a:r>
              <a:rPr lang="es-ES" b="0" dirty="0" err="1"/>
              <a:t>oak</a:t>
            </a:r>
            <a:r>
              <a:rPr lang="es-ES" b="0" dirty="0"/>
              <a:t> </a:t>
            </a:r>
            <a:r>
              <a:rPr lang="es-ES" b="0" dirty="0" err="1"/>
              <a:t>court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05150"/>
            <a:ext cx="6400800" cy="519116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000" b="1" dirty="0"/>
              <a:t>board of adjustment</a:t>
            </a:r>
          </a:p>
          <a:p>
            <a:r>
              <a:rPr lang="en-US" sz="2000" b="1" dirty="0"/>
              <a:t>December 4, 2025</a:t>
            </a:r>
          </a:p>
        </p:txBody>
      </p:sp>
    </p:spTree>
    <p:extLst>
      <p:ext uri="{BB962C8B-B14F-4D97-AF65-F5344CB8AC3E}">
        <p14:creationId xmlns:p14="http://schemas.microsoft.com/office/powerpoint/2010/main" val="374280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D7F2AB-2596-4D36-831C-1A624803DF2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81000" y="57150"/>
            <a:ext cx="8229600" cy="485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8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A5F8EFC-5F36-4ECF-848B-D30A67B02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48" y="0"/>
            <a:ext cx="680730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2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56C4E1-5684-4D65-9023-6837B83A27C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14600" y="0"/>
            <a:ext cx="3962399" cy="508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F142DA-3FDA-4324-9A0C-E78410A58AB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76401" y="57150"/>
            <a:ext cx="5867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83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669685-3066-4833-A1BD-7C1477E07F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1600" y="57150"/>
            <a:ext cx="6096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25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04E5B9-6DCF-4CED-8070-F242EEB3F4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00200" y="57150"/>
            <a:ext cx="5867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04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4832BF-7D26-445F-80E8-121A7E5FBF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00200" y="209550"/>
            <a:ext cx="62484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00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533400" y="540000"/>
            <a:ext cx="7920000" cy="4611262"/>
          </a:xfrm>
        </p:spPr>
        <p:txBody>
          <a:bodyPr/>
          <a:lstStyle/>
          <a:p>
            <a:r>
              <a:rPr lang="es-ES" sz="6000" dirty="0"/>
              <a:t>Zoning</a:t>
            </a:r>
            <a:r>
              <a:rPr lang="es-ES" dirty="0"/>
              <a:t>:  </a:t>
            </a:r>
            <a:br>
              <a:rPr lang="es-ES" dirty="0"/>
            </a:br>
            <a:br>
              <a:rPr lang="es-ES" sz="3600" dirty="0"/>
            </a:br>
            <a:r>
              <a:rPr lang="es-ES" sz="4400" dirty="0"/>
              <a:t>LOT  44 Block 1</a:t>
            </a:r>
            <a:br>
              <a:rPr lang="es-ES" sz="4400" dirty="0"/>
            </a:br>
            <a:r>
              <a:rPr lang="es-ES" sz="4400" dirty="0"/>
              <a:t>the MEADOWS 11th FLG</a:t>
            </a:r>
            <a:br>
              <a:rPr lang="es-ES" sz="3200" dirty="0"/>
            </a:br>
            <a:br>
              <a:rPr lang="es-ES" sz="3200" dirty="0"/>
            </a:br>
            <a:r>
              <a:rPr lang="es-ES" sz="4800" dirty="0"/>
              <a:t>REAR SETBACK:  20’</a:t>
            </a:r>
            <a:br>
              <a:rPr lang="es-ES" dirty="0"/>
            </a:br>
            <a:br>
              <a:rPr lang="es-ES" dirty="0"/>
            </a:br>
            <a:endParaRPr lang="en-US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11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6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7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21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12728" y="1155553"/>
            <a:ext cx="8955071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To encroach 10’ into the required 20’ FRONT SETBACK for a DECK COVER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sz="1400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533400" y="540000"/>
            <a:ext cx="7920000" cy="661463"/>
          </a:xfrm>
        </p:spPr>
        <p:txBody>
          <a:bodyPr/>
          <a:lstStyle/>
          <a:p>
            <a:pPr algn="ctr"/>
            <a:r>
              <a:rPr lang="es-ES" dirty="0"/>
              <a:t>Variance </a:t>
            </a:r>
            <a:r>
              <a:rPr lang="es-ES" dirty="0" err="1"/>
              <a:t>request</a:t>
            </a:r>
            <a:endParaRPr lang="en-US" sz="4400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6"/>
          </p:nvPr>
        </p:nvSpPr>
        <p:spPr>
          <a:xfrm>
            <a:off x="446400" y="4737600"/>
            <a:ext cx="4176464" cy="236090"/>
          </a:xfr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7"/>
          </p:nvPr>
        </p:nvSpPr>
        <p:spPr>
          <a:xfrm>
            <a:off x="457200" y="4849200"/>
            <a:ext cx="4103688" cy="182101"/>
          </a:xfr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4614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38972"/>
            <a:ext cx="7236600" cy="1225720"/>
          </a:xfrm>
        </p:spPr>
        <p:txBody>
          <a:bodyPr/>
          <a:lstStyle/>
          <a:p>
            <a:pPr algn="ctr"/>
            <a:r>
              <a:rPr lang="es-ES" dirty="0"/>
              <a:t>Staff </a:t>
            </a:r>
            <a:r>
              <a:rPr lang="es-ES" dirty="0" err="1"/>
              <a:t>findings</a:t>
            </a:r>
            <a:br>
              <a:rPr lang="es-E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9181" y="848150"/>
            <a:ext cx="8222041" cy="95410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recommends approval of this project based on:</a:t>
            </a:r>
          </a:p>
          <a:p>
            <a:pPr algn="ctr">
              <a:lnSpc>
                <a:spcPct val="100000"/>
              </a:lnSpc>
            </a:pPr>
            <a:endParaRPr lang="en-US" spc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0" cap="none" spc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21FAB9-DEAB-469A-BC4D-405B0AF09EC4}"/>
              </a:ext>
            </a:extLst>
          </p:cNvPr>
          <p:cNvSpPr txBox="1"/>
          <p:nvPr/>
        </p:nvSpPr>
        <p:spPr>
          <a:xfrm>
            <a:off x="228600" y="1276348"/>
            <a:ext cx="88392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 lot is irregular in shape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 lot backs to open space and Meadows Blvd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HOA has approved the request for the previously built deck and deck cover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 objection from neighbors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CORE has approved the existing previously constructed deck and stairs located in the rear 10’ utility easement</a:t>
            </a:r>
          </a:p>
        </p:txBody>
      </p:sp>
    </p:spTree>
    <p:extLst>
      <p:ext uri="{BB962C8B-B14F-4D97-AF65-F5344CB8AC3E}">
        <p14:creationId xmlns:p14="http://schemas.microsoft.com/office/powerpoint/2010/main" val="51535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/>
              <a:t>Thank</a:t>
            </a:r>
            <a:r>
              <a:rPr lang="es-ES" dirty="0"/>
              <a:t> </a:t>
            </a:r>
            <a:r>
              <a:rPr lang="es-ES" dirty="0" err="1"/>
              <a:t>you</a:t>
            </a:r>
            <a:endParaRPr lang="en-US" dirty="0"/>
          </a:p>
        </p:txBody>
      </p:sp>
      <p:sp>
        <p:nvSpPr>
          <p:cNvPr id="3" name="Text Placeholder 13"/>
          <p:cNvSpPr>
            <a:spLocks noGrp="1"/>
          </p:cNvSpPr>
          <p:nvPr>
            <p:ph type="body" sz="quarter" idx="4294967295"/>
          </p:nvPr>
        </p:nvSpPr>
        <p:spPr>
          <a:xfrm>
            <a:off x="473949" y="4822205"/>
            <a:ext cx="4103688" cy="182101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ts val="700"/>
              </a:lnSpc>
              <a:defRPr sz="600" b="1" cap="none" spc="-10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 b="0" dirty="0"/>
              <a:t>Excellence · Dedication · Service</a:t>
            </a:r>
            <a:endParaRPr lang="en-US" dirty="0"/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437561" y="4704160"/>
            <a:ext cx="4176464" cy="23609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ts val="1100"/>
              </a:lnSpc>
              <a:defRPr sz="1300" kern="1200" spc="-4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Town of castle rock</a:t>
            </a:r>
          </a:p>
        </p:txBody>
      </p:sp>
    </p:spTree>
    <p:extLst>
      <p:ext uri="{BB962C8B-B14F-4D97-AF65-F5344CB8AC3E}">
        <p14:creationId xmlns:p14="http://schemas.microsoft.com/office/powerpoint/2010/main" val="264222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21" y="88361"/>
            <a:ext cx="7920000" cy="578389"/>
          </a:xfrm>
        </p:spPr>
        <p:txBody>
          <a:bodyPr/>
          <a:lstStyle/>
          <a:p>
            <a:pPr algn="ctr"/>
            <a:r>
              <a:rPr lang="en-US" dirty="0"/>
              <a:t>Motion options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6200" y="666750"/>
            <a:ext cx="9067800" cy="4114800"/>
          </a:xfrm>
        </p:spPr>
        <p:txBody>
          <a:bodyPr numCol="1" anchor="ctr"/>
          <a:lstStyle/>
          <a:p>
            <a:pPr marL="0" indent="0"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In accordance with criteria as stated in the Town of Castle Rock Municipal Code Section 17.06.020 BOARD OF ADJUSTMENT:</a:t>
            </a:r>
          </a:p>
          <a:p>
            <a:pPr marL="0" indent="0">
              <a:buNone/>
            </a:pPr>
            <a:r>
              <a:rPr lang="en-US" sz="2000" dirty="0">
                <a:effectLst/>
                <a:latin typeface="+mn-lt"/>
                <a:ea typeface="Arial" panose="020B0604020202020204" pitchFamily="34" charset="0"/>
              </a:rPr>
              <a:t>Option</a:t>
            </a:r>
            <a:r>
              <a:rPr lang="en-US" sz="2000" spc="-35" dirty="0">
                <a:effectLst/>
                <a:latin typeface="+mn-lt"/>
                <a:ea typeface="Arial" panose="020B0604020202020204" pitchFamily="34" charset="0"/>
              </a:rPr>
              <a:t> </a:t>
            </a:r>
            <a:r>
              <a:rPr lang="en-US" sz="2000" spc="-50" dirty="0">
                <a:effectLst/>
                <a:latin typeface="+mn-lt"/>
                <a:ea typeface="Arial" panose="020B0604020202020204" pitchFamily="34" charset="0"/>
              </a:rPr>
              <a:t>1</a:t>
            </a:r>
          </a:p>
          <a:p>
            <a:pPr marL="0" marR="79756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I MOVE THAT THE BOARD OF ADJUSTMENT APPROVE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Brian and Megan Peterson’s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request for approval of a variance from the minimum required rear setbacks to construct a deck cover over an existing deck on an existing single-family residence, as shown in the attached plot plan, in the PD</a:t>
            </a:r>
            <a:r>
              <a:rPr lang="en-US" sz="2000" spc="28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zone;</a:t>
            </a:r>
            <a:r>
              <a:rPr lang="en-US" sz="2000" spc="28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en-US" sz="2000" spc="28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upon:</a:t>
            </a:r>
            <a:r>
              <a:rPr lang="en-US" sz="2000" spc="27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u="sng" spc="4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sz="20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Option</a:t>
            </a:r>
            <a:r>
              <a:rPr lang="en-US" sz="2000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5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0" marR="796925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b="1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MOVE</a:t>
            </a:r>
            <a:r>
              <a:rPr lang="en-US" sz="2000" b="1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US" sz="2000" b="1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000" b="1" spc="-3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lang="en-US" sz="2000" b="1" spc="-3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000" b="1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ADJUSTMENT</a:t>
            </a:r>
            <a:r>
              <a:rPr lang="en-US" sz="2000" b="1" spc="-2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DENY</a:t>
            </a:r>
            <a:r>
              <a:rPr lang="en-US" sz="2000" b="1" spc="-3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Brian and Megan Peterson’s request</a:t>
            </a:r>
            <a:r>
              <a:rPr lang="en-US" sz="2000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2000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approval of a variance from the minimum required rear setbacks to construct a deck cover over an existing single-family residence, as shown in the attached plot plan, in the PD zone based on the required hardship has not been demonstrated.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Option</a:t>
            </a:r>
            <a:r>
              <a:rPr lang="en-US" sz="2000" spc="-35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pc="-50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marL="0" marR="800100" indent="0" algn="just"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I MOVE THAT THE BOARD OF ADJUSTMENT CONTINUE THE PUBLIC HEARING TO THE NEXT REGULAR MEETING ON JANUARY 15, 2025.</a:t>
            </a:r>
            <a:endParaRPr lang="en-US" sz="2000" dirty="0">
              <a:effectLst/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114800" algn="l"/>
                <a:tab pos="5772150" algn="l"/>
              </a:tabLst>
            </a:pP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9774891"/>
      </p:ext>
    </p:extLst>
  </p:cSld>
  <p:clrMapOvr>
    <a:masterClrMapping/>
  </p:clrMapOvr>
</p:sld>
</file>

<file path=ppt/theme/theme1.xml><?xml version="1.0" encoding="utf-8"?>
<a:theme xmlns:a="http://schemas.openxmlformats.org/drawingml/2006/main" name="Council Power Point Presentation 20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33333"/>
        </a:solidFill>
        <a:ln w="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Council Power Point Presentation 2014</Template>
  <TotalTime>2752</TotalTime>
  <Words>331</Words>
  <Application>Microsoft Office PowerPoint</Application>
  <PresentationFormat>On-screen Show (16:9)</PresentationFormat>
  <Paragraphs>56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Symbol</vt:lpstr>
      <vt:lpstr>Council Power Point Presentation 2014</vt:lpstr>
      <vt:lpstr>Variance  3962 scarlet oak court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Zoning:    LOT  44 Block 1 the MEADOWS 11th FLG  REAR SETBACK:  20’  </vt:lpstr>
      <vt:lpstr>Variance request</vt:lpstr>
      <vt:lpstr>Staff findings </vt:lpstr>
      <vt:lpstr>Thank you</vt:lpstr>
      <vt:lpstr>Motion options  </vt:lpstr>
    </vt:vector>
  </TitlesOfParts>
  <Company>Town of Castle Rock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 positive work</dc:title>
  <dc:creator>Julie Kirkpatrick</dc:creator>
  <cp:lastModifiedBy>Tammy King</cp:lastModifiedBy>
  <cp:revision>240</cp:revision>
  <cp:lastPrinted>2014-10-09T18:28:03Z</cp:lastPrinted>
  <dcterms:created xsi:type="dcterms:W3CDTF">2014-05-21T15:11:48Z</dcterms:created>
  <dcterms:modified xsi:type="dcterms:W3CDTF">2025-12-03T16:19:03Z</dcterms:modified>
</cp:coreProperties>
</file>